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70"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17/06/40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17/06/40</a:t>
            </a:fld>
            <a:endParaRPr lang="ar-SA"/>
          </a:p>
        </p:txBody>
      </p:sp>
      <p:sp>
        <p:nvSpPr>
          <p:cNvPr id="8" name="عنصر نائب لرقم الشريحة 7"/>
          <p:cNvSpPr>
            <a:spLocks noGrp="1"/>
          </p:cNvSpPr>
          <p:nvPr>
            <p:ph type="sldNum" sz="quarter" idx="11"/>
          </p:nvPr>
        </p:nvSpPr>
        <p:spPr/>
        <p:txBody>
          <a:bodyPr/>
          <a:lstStyle/>
          <a:p>
            <a:fld id="{0B34F065-1154-456A-91E3-76DE8E75E17B}"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B8ABB09-4A1D-463E-8065-109CC2B7EFAA}" type="datetimeFigureOut">
              <a:rPr lang="ar-SA" smtClean="0"/>
              <a:pPr/>
              <a:t>17/06/40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B8ABB09-4A1D-463E-8065-109CC2B7EFAA}" type="datetimeFigureOut">
              <a:rPr lang="ar-SA" smtClean="0"/>
              <a:pPr/>
              <a:t>17/06/40</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32656"/>
            <a:ext cx="7958688" cy="1152128"/>
          </a:xfrm>
        </p:spPr>
        <p:txBody>
          <a:bodyPr>
            <a:normAutofit fontScale="90000"/>
          </a:bodyPr>
          <a:lstStyle/>
          <a:p>
            <a:pPr algn="ctr"/>
            <a:r>
              <a:rPr lang="en-US" sz="8000" i="1" dirty="0" smtClean="0">
                <a:latin typeface="Aharoni" pitchFamily="2" charset="-79"/>
                <a:cs typeface="Aharoni" pitchFamily="2" charset="-79"/>
              </a:rPr>
              <a:t>BIOCHEMISTRY</a:t>
            </a:r>
            <a:r>
              <a:rPr lang="en-US" sz="8000" i="1" dirty="0" smtClean="0"/>
              <a:t/>
            </a:r>
            <a:br>
              <a:rPr lang="en-US" sz="8000" i="1" dirty="0" smtClean="0"/>
            </a:br>
            <a:r>
              <a:rPr sz="4900" i="1" dirty="0" smtClean="0">
                <a:ln w="5000" cmpd="sng">
                  <a:solidFill>
                    <a:schemeClr val="tx2">
                      <a:lumMod val="50000"/>
                    </a:schemeClr>
                  </a:solidFill>
                  <a:prstDash val="solid"/>
                </a:ln>
                <a:solidFill>
                  <a:srgbClr val="00B0F0"/>
                </a:solidFill>
                <a:effectLst>
                  <a:outerShdw blurRad="50800" dist="38100" algn="l" rotWithShape="0">
                    <a:prstClr val="black">
                      <a:alpha val="40000"/>
                    </a:prstClr>
                  </a:outerShdw>
                </a:effectLst>
              </a:rPr>
              <a:t>Transcription </a:t>
            </a:r>
            <a:br>
              <a:rPr sz="4900" i="1" dirty="0" smtClean="0">
                <a:ln w="5000" cmpd="sng">
                  <a:solidFill>
                    <a:schemeClr val="tx2">
                      <a:lumMod val="50000"/>
                    </a:schemeClr>
                  </a:solidFill>
                  <a:prstDash val="solid"/>
                </a:ln>
                <a:solidFill>
                  <a:srgbClr val="00B0F0"/>
                </a:solidFill>
                <a:effectLst>
                  <a:outerShdw blurRad="50800" dist="38100" algn="l" rotWithShape="0">
                    <a:prstClr val="black">
                      <a:alpha val="40000"/>
                    </a:prstClr>
                  </a:outerShdw>
                </a:effectLst>
              </a:rPr>
            </a:br>
            <a:r>
              <a:rPr sz="4900" i="1" dirty="0" smtClean="0">
                <a:ln w="5000" cmpd="sng">
                  <a:solidFill>
                    <a:schemeClr val="tx2">
                      <a:lumMod val="50000"/>
                    </a:schemeClr>
                  </a:solidFill>
                  <a:prstDash val="solid"/>
                </a:ln>
                <a:solidFill>
                  <a:srgbClr val="00B0F0"/>
                </a:solidFill>
                <a:effectLst>
                  <a:outerShdw blurRad="50800" dist="38100" algn="l" rotWithShape="0">
                    <a:prstClr val="black">
                      <a:alpha val="40000"/>
                    </a:prstClr>
                  </a:outerShdw>
                </a:effectLst>
              </a:rPr>
              <a:t>TRANSLATION &amp; GENITIC CODE</a:t>
            </a:r>
            <a:r>
              <a:rPr sz="7200" i="1" dirty="0" smtClean="0"/>
              <a:t/>
            </a:r>
            <a:br>
              <a:rPr sz="7200" i="1" dirty="0" smtClean="0"/>
            </a:br>
            <a:endParaRPr lang="en-US" sz="8000" i="1" dirty="0"/>
          </a:p>
        </p:txBody>
      </p:sp>
      <p:sp>
        <p:nvSpPr>
          <p:cNvPr id="3" name="عنوان فرعي 2"/>
          <p:cNvSpPr>
            <a:spLocks noGrp="1"/>
          </p:cNvSpPr>
          <p:nvPr>
            <p:ph type="subTitle" idx="1"/>
          </p:nvPr>
        </p:nvSpPr>
        <p:spPr>
          <a:xfrm>
            <a:off x="323528" y="3573016"/>
            <a:ext cx="8208912" cy="2537278"/>
          </a:xfrm>
        </p:spPr>
        <p:txBody>
          <a:bodyPr>
            <a:noAutofit/>
          </a:bodyPr>
          <a:lstStyle/>
          <a:p>
            <a:pPr algn="ctr"/>
            <a:r>
              <a:rPr lang="en-US" sz="4000" b="1" dirty="0" smtClean="0"/>
              <a:t> </a:t>
            </a:r>
          </a:p>
          <a:p>
            <a:pPr algn="ctr"/>
            <a:endParaRPr lang="en-US" sz="4000" b="1" dirty="0" smtClean="0">
              <a:latin typeface="Franklin Gothic Heavy" pitchFamily="34" charset="0"/>
            </a:endParaRPr>
          </a:p>
          <a:p>
            <a:pPr algn="ctr"/>
            <a:endParaRPr lang="en-US" sz="4000" b="1" dirty="0" smtClean="0">
              <a:latin typeface="Franklin Gothic Heavy" pitchFamily="34" charset="0"/>
            </a:endParaRPr>
          </a:p>
          <a:p>
            <a:pPr algn="ctr"/>
            <a:endParaRPr lang="ar-IQ" sz="4000" b="1" dirty="0" smtClean="0">
              <a:latin typeface="Franklin Gothic Heavy" pitchFamily="34" charset="0"/>
            </a:endParaRPr>
          </a:p>
          <a:p>
            <a:pPr algn="ctr"/>
            <a:endParaRPr lang="ar-IQ" sz="4000" b="1" dirty="0" smtClean="0">
              <a:latin typeface="Franklin Gothic Heavy" pitchFamily="34" charset="0"/>
            </a:endParaRPr>
          </a:p>
          <a:p>
            <a:pPr algn="ctr"/>
            <a:endParaRPr lang="en-US" sz="4000" b="1" dirty="0" smtClean="0"/>
          </a:p>
          <a:p>
            <a:pPr algn="ctr"/>
            <a:endParaRPr lang="ar-IQ" sz="4000" b="1" dirty="0" smtClean="0"/>
          </a:p>
          <a:p>
            <a:pPr algn="ctr"/>
            <a:endParaRPr lang="ar-IQ" sz="4000" b="1" dirty="0" smtClean="0"/>
          </a:p>
          <a:p>
            <a:pPr algn="ctr"/>
            <a:endParaRPr lang="ar-IQ" sz="4000" b="1" dirty="0" smtClean="0"/>
          </a:p>
          <a:p>
            <a:pPr algn="ctr"/>
            <a:endParaRPr lang="en-US" sz="4000" b="1" dirty="0" smtClean="0"/>
          </a:p>
          <a:p>
            <a:pPr algn="ctr"/>
            <a:r>
              <a:rPr lang="en-US" sz="4400" b="1" i="1" dirty="0" smtClean="0">
                <a:cs typeface="Simple Outline Pat" pitchFamily="2" charset="-78"/>
              </a:rPr>
              <a:t> </a:t>
            </a:r>
            <a:r>
              <a:rPr lang="ar-SA" sz="4400" b="1" i="1" dirty="0" smtClean="0">
                <a:cs typeface="Simple Outline Pat" pitchFamily="2" charset="-78"/>
              </a:rPr>
              <a:t>استاذ الكيمياء الحياتيه السريريه</a:t>
            </a:r>
          </a:p>
          <a:p>
            <a:pPr algn="ctr"/>
            <a:r>
              <a:rPr lang="ar-SA" sz="4400" b="1" i="1" dirty="0" smtClean="0">
                <a:cs typeface="Simple Outline Pat" pitchFamily="2" charset="-78"/>
              </a:rPr>
              <a:t> </a:t>
            </a:r>
            <a:r>
              <a:rPr lang="ar-IQ" sz="4400" b="1" i="1" dirty="0" err="1" smtClean="0">
                <a:cs typeface="Simple Outline Pat" pitchFamily="2" charset="-78"/>
              </a:rPr>
              <a:t>ا </a:t>
            </a:r>
            <a:r>
              <a:rPr lang="ar-IQ" sz="4400" b="1" i="1" dirty="0" smtClean="0">
                <a:cs typeface="Simple Outline Pat" pitchFamily="2" charset="-78"/>
              </a:rPr>
              <a:t>. د . جمال احمد عبد الباري</a:t>
            </a:r>
            <a:endParaRPr lang="en-US" sz="4400" i="1" dirty="0" smtClean="0">
              <a:cs typeface="Simple Outline Pat" pitchFamily="2" charset="-78"/>
            </a:endParaRPr>
          </a:p>
          <a:p>
            <a:pPr algn="ct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1"/>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0648"/>
            <a:ext cx="7924800" cy="648072"/>
          </a:xfrm>
        </p:spPr>
        <p:txBody>
          <a:bodyPr>
            <a:normAutofit fontScale="90000"/>
          </a:bodyPr>
          <a:lstStyle/>
          <a:p>
            <a:r>
              <a:rPr lang="en-US" b="1" i="1" u="sng" dirty="0" smtClean="0">
                <a:solidFill>
                  <a:srgbClr val="0070C0"/>
                </a:solidFill>
              </a:rPr>
              <a:t>Translation and genetic code</a:t>
            </a:r>
            <a:r>
              <a:rPr lang="en-US" dirty="0" smtClean="0"/>
              <a:t/>
            </a:r>
            <a:br>
              <a:rPr lang="en-US" dirty="0" smtClean="0"/>
            </a:br>
            <a:endParaRPr lang="en-US" dirty="0"/>
          </a:p>
        </p:txBody>
      </p:sp>
      <p:sp>
        <p:nvSpPr>
          <p:cNvPr id="3" name="عنصر نائب للمحتوى 2"/>
          <p:cNvSpPr>
            <a:spLocks noGrp="1"/>
          </p:cNvSpPr>
          <p:nvPr>
            <p:ph idx="1"/>
          </p:nvPr>
        </p:nvSpPr>
        <p:spPr>
          <a:xfrm>
            <a:off x="0" y="620688"/>
            <a:ext cx="8964488" cy="5505475"/>
          </a:xfrm>
        </p:spPr>
        <p:txBody>
          <a:bodyPr>
            <a:normAutofit/>
          </a:bodyPr>
          <a:lstStyle/>
          <a:p>
            <a:pPr marL="36576" indent="0" algn="just">
              <a:buNone/>
            </a:pPr>
            <a:r>
              <a:rPr lang="en-US" dirty="0" smtClean="0"/>
              <a:t>   </a:t>
            </a:r>
            <a:r>
              <a:rPr lang="en-US" sz="2400" i="1" dirty="0" smtClean="0"/>
              <a:t>The data encoded in DNA are utilized in directing protein structure by means of the DNA functioning as a template for transcription with specific base sequence.</a:t>
            </a:r>
          </a:p>
          <a:p>
            <a:pPr marL="36576" indent="0" algn="just">
              <a:buNone/>
            </a:pPr>
            <a:r>
              <a:rPr lang="en-US" sz="2400" i="1" dirty="0" smtClean="0"/>
              <a:t> The m-RNA then moves out of nucleus and combine with the ribosome. </a:t>
            </a:r>
          </a:p>
          <a:p>
            <a:pPr marL="36576" indent="0" algn="just">
              <a:buNone/>
            </a:pPr>
            <a:r>
              <a:rPr lang="en-US" sz="2400" i="1" dirty="0" smtClean="0"/>
              <a:t>   The information that is stored as the sequence of bases in the m-RNA provides the data for the synthesis of protein with specific amino-acid sequence. </a:t>
            </a:r>
          </a:p>
          <a:p>
            <a:pPr marL="36576" indent="0" algn="just">
              <a:buNone/>
            </a:pPr>
            <a:r>
              <a:rPr lang="en-US" sz="2400" i="1" dirty="0"/>
              <a:t> </a:t>
            </a:r>
            <a:r>
              <a:rPr lang="en-US" sz="2400" i="1" dirty="0" smtClean="0"/>
              <a:t>This involves the transfer of information from a system with four components (two purine and two pyrimidine) to one of twenty different amino acids.</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418" y="116632"/>
            <a:ext cx="4156542" cy="936104"/>
          </a:xfrm>
        </p:spPr>
        <p:txBody>
          <a:bodyPr/>
          <a:lstStyle/>
          <a:p>
            <a:r>
              <a:rPr lang="en-US" b="1" i="1" u="sng" dirty="0" smtClean="0">
                <a:solidFill>
                  <a:srgbClr val="0070C0"/>
                </a:solidFill>
              </a:rPr>
              <a:t>Translation</a:t>
            </a:r>
            <a:r>
              <a:rPr lang="en-US" i="1" u="sng" dirty="0" smtClean="0">
                <a:solidFill>
                  <a:srgbClr val="0070C0"/>
                </a:solidFill>
              </a:rPr>
              <a:t>:</a:t>
            </a:r>
            <a:endParaRPr lang="en-US" i="1" u="sng" dirty="0">
              <a:solidFill>
                <a:srgbClr val="0070C0"/>
              </a:solidFill>
            </a:endParaRPr>
          </a:p>
        </p:txBody>
      </p:sp>
      <p:sp>
        <p:nvSpPr>
          <p:cNvPr id="3" name="عنصر نائب للمحتوى 2"/>
          <p:cNvSpPr>
            <a:spLocks noGrp="1"/>
          </p:cNvSpPr>
          <p:nvPr>
            <p:ph idx="1"/>
          </p:nvPr>
        </p:nvSpPr>
        <p:spPr>
          <a:xfrm>
            <a:off x="55418" y="1052736"/>
            <a:ext cx="8909070" cy="5073427"/>
          </a:xfrm>
        </p:spPr>
        <p:txBody>
          <a:bodyPr>
            <a:normAutofit/>
          </a:bodyPr>
          <a:lstStyle/>
          <a:p>
            <a:pPr marL="36576" indent="0" algn="just">
              <a:buNone/>
            </a:pPr>
            <a:r>
              <a:rPr lang="en-US" sz="2400" i="1" dirty="0" smtClean="0"/>
              <a:t>    Is the process by which the base sequence in m-RNA codes for the amino-acid sequence in protein.</a:t>
            </a:r>
          </a:p>
          <a:p>
            <a:pPr marL="36576" indent="0" algn="just">
              <a:buNone/>
            </a:pPr>
            <a:endParaRPr lang="en-US" sz="2400" i="1" dirty="0" smtClean="0"/>
          </a:p>
          <a:p>
            <a:pPr marL="36576" indent="0" algn="just">
              <a:buNone/>
            </a:pPr>
            <a:r>
              <a:rPr lang="en-US" sz="2400" i="1" dirty="0"/>
              <a:t> </a:t>
            </a:r>
            <a:r>
              <a:rPr lang="en-US" sz="2400" i="1" dirty="0" smtClean="0"/>
              <a:t>  The signal that determine the position of each amino acid in a protein is a specific sequences of three nucleoside bases.</a:t>
            </a:r>
          </a:p>
          <a:p>
            <a:pPr marL="36576" indent="0" algn="just">
              <a:buNone/>
            </a:pPr>
            <a:r>
              <a:rPr lang="en-US" sz="2400" i="1" dirty="0" smtClean="0"/>
              <a:t> </a:t>
            </a:r>
          </a:p>
          <a:p>
            <a:pPr marL="36576" indent="0" algn="just">
              <a:buNone/>
            </a:pPr>
            <a:r>
              <a:rPr lang="en-US" sz="2400" i="1" dirty="0" smtClean="0"/>
              <a:t> Example: AGU codes for serine. </a:t>
            </a:r>
          </a:p>
          <a:p>
            <a:pPr marL="36576" indent="0" algn="just">
              <a:buNone/>
            </a:pPr>
            <a:r>
              <a:rPr lang="en-US" sz="2400" i="1" dirty="0" smtClean="0"/>
              <a:t>                GGU codes for glycine. </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5865515"/>
          </a:xfrm>
        </p:spPr>
        <p:txBody>
          <a:bodyPr>
            <a:normAutofit/>
          </a:bodyPr>
          <a:lstStyle/>
          <a:p>
            <a:pPr marL="36576" indent="0" algn="just">
              <a:buNone/>
            </a:pPr>
            <a:r>
              <a:rPr lang="en-US" dirty="0" smtClean="0"/>
              <a:t>    </a:t>
            </a:r>
            <a:r>
              <a:rPr lang="en-US" sz="2400" i="1" dirty="0" smtClean="0"/>
              <a:t>Calculation the number of base triplets or codes, that there are </a:t>
            </a:r>
            <a:r>
              <a:rPr lang="en-US" sz="2400" b="1" i="1" dirty="0" smtClean="0">
                <a:solidFill>
                  <a:srgbClr val="0070C0"/>
                </a:solidFill>
              </a:rPr>
              <a:t>64 possible</a:t>
            </a:r>
            <a:r>
              <a:rPr lang="en-US" sz="2400" i="1" dirty="0" smtClean="0">
                <a:solidFill>
                  <a:srgbClr val="0070C0"/>
                </a:solidFill>
              </a:rPr>
              <a:t> </a:t>
            </a:r>
            <a:r>
              <a:rPr lang="en-US" sz="2400" i="1" dirty="0" smtClean="0"/>
              <a:t>combinations. </a:t>
            </a:r>
          </a:p>
          <a:p>
            <a:pPr marL="36576" indent="0" algn="just">
              <a:buNone/>
            </a:pPr>
            <a:r>
              <a:rPr lang="en-US" sz="2400" i="1" dirty="0" smtClean="0"/>
              <a:t>Since only 20 amino acid are present, there for, there was what called </a:t>
            </a:r>
            <a:r>
              <a:rPr lang="en-US" sz="2400" b="1" i="1" u="sng" dirty="0" smtClean="0">
                <a:solidFill>
                  <a:srgbClr val="0070C0"/>
                </a:solidFill>
              </a:rPr>
              <a:t>Degeneracy</a:t>
            </a:r>
            <a:r>
              <a:rPr lang="en-US" sz="2400" i="1" dirty="0" smtClean="0">
                <a:solidFill>
                  <a:srgbClr val="0070C0"/>
                </a:solidFill>
              </a:rPr>
              <a:t>:</a:t>
            </a:r>
          </a:p>
          <a:p>
            <a:pPr marL="36576" indent="0" algn="just">
              <a:buNone/>
            </a:pPr>
            <a:r>
              <a:rPr lang="en-US" sz="2400" i="1" dirty="0" smtClean="0"/>
              <a:t>   This means that each amino acid is coded by more than one code. </a:t>
            </a:r>
            <a:r>
              <a:rPr lang="en-US" sz="2400" b="1" i="1" dirty="0" smtClean="0">
                <a:solidFill>
                  <a:srgbClr val="0070C0"/>
                </a:solidFill>
              </a:rPr>
              <a:t>Example</a:t>
            </a:r>
            <a:r>
              <a:rPr lang="en-US" sz="2400" i="1" dirty="0" smtClean="0">
                <a:solidFill>
                  <a:srgbClr val="0070C0"/>
                </a:solidFill>
              </a:rPr>
              <a:t>:</a:t>
            </a:r>
            <a:r>
              <a:rPr lang="en-US" sz="2400" i="1" dirty="0" smtClean="0"/>
              <a:t> Both UUU and UUC code for phenylalanine. GGC, GGA and GGG code for glycine.</a:t>
            </a:r>
          </a:p>
          <a:p>
            <a:pPr marL="36576" indent="0" algn="just">
              <a:buNone/>
            </a:pPr>
            <a:r>
              <a:rPr lang="en-US" sz="2400" i="1" dirty="0" smtClean="0"/>
              <a:t> </a:t>
            </a:r>
          </a:p>
          <a:p>
            <a:pPr marL="36576" indent="0" algn="just">
              <a:buNone/>
            </a:pPr>
            <a:r>
              <a:rPr lang="en-US" sz="2400" i="1" dirty="0" smtClean="0"/>
              <a:t>   Only </a:t>
            </a:r>
            <a:r>
              <a:rPr lang="en-US" sz="2400" b="1" i="1" dirty="0" smtClean="0">
                <a:solidFill>
                  <a:srgbClr val="0070C0"/>
                </a:solidFill>
              </a:rPr>
              <a:t>61 </a:t>
            </a:r>
            <a:r>
              <a:rPr lang="en-US" sz="2400" i="1" dirty="0" smtClean="0">
                <a:solidFill>
                  <a:srgbClr val="0070C0"/>
                </a:solidFill>
              </a:rPr>
              <a:t>of </a:t>
            </a:r>
            <a:r>
              <a:rPr lang="en-US" sz="2400" b="1" i="1" dirty="0" smtClean="0">
                <a:solidFill>
                  <a:srgbClr val="0070C0"/>
                </a:solidFill>
              </a:rPr>
              <a:t>64</a:t>
            </a:r>
            <a:r>
              <a:rPr lang="en-US" sz="2400" i="1" dirty="0" smtClean="0">
                <a:solidFill>
                  <a:srgbClr val="0070C0"/>
                </a:solidFill>
              </a:rPr>
              <a:t> </a:t>
            </a:r>
            <a:r>
              <a:rPr lang="en-US" sz="2400" i="1" dirty="0" smtClean="0"/>
              <a:t>possible codes for amino acids, since, </a:t>
            </a:r>
            <a:r>
              <a:rPr lang="en-US" sz="2400" b="1" i="1" dirty="0" smtClean="0">
                <a:solidFill>
                  <a:srgbClr val="0070C0"/>
                </a:solidFill>
              </a:rPr>
              <a:t>UAA</a:t>
            </a:r>
            <a:r>
              <a:rPr lang="en-US" sz="2400" i="1" dirty="0" smtClean="0">
                <a:solidFill>
                  <a:srgbClr val="0070C0"/>
                </a:solidFill>
              </a:rPr>
              <a:t>, </a:t>
            </a:r>
            <a:r>
              <a:rPr lang="en-US" sz="2400" b="1" i="1" dirty="0" smtClean="0">
                <a:solidFill>
                  <a:srgbClr val="0070C0"/>
                </a:solidFill>
              </a:rPr>
              <a:t>UAG</a:t>
            </a:r>
            <a:r>
              <a:rPr lang="en-US" sz="2400" i="1" dirty="0" smtClean="0">
                <a:solidFill>
                  <a:srgbClr val="0070C0"/>
                </a:solidFill>
              </a:rPr>
              <a:t> and </a:t>
            </a:r>
            <a:r>
              <a:rPr lang="en-US" sz="2400" b="1" i="1" dirty="0" smtClean="0">
                <a:solidFill>
                  <a:srgbClr val="0070C0"/>
                </a:solidFill>
              </a:rPr>
              <a:t>UGA</a:t>
            </a:r>
            <a:r>
              <a:rPr lang="en-US" sz="2400" i="1" dirty="0" smtClean="0">
                <a:solidFill>
                  <a:srgbClr val="0070C0"/>
                </a:solidFill>
              </a:rPr>
              <a:t> </a:t>
            </a:r>
            <a:r>
              <a:rPr lang="en-US" sz="2400" i="1" dirty="0" smtClean="0"/>
              <a:t>function as a signal for </a:t>
            </a:r>
            <a:r>
              <a:rPr lang="en-US" sz="2400" b="1" i="1" dirty="0" smtClean="0">
                <a:solidFill>
                  <a:srgbClr val="0070C0"/>
                </a:solidFill>
              </a:rPr>
              <a:t>termination</a:t>
            </a:r>
            <a:r>
              <a:rPr lang="en-US" sz="2400" i="1" dirty="0" smtClean="0">
                <a:solidFill>
                  <a:srgbClr val="0070C0"/>
                </a:solidFill>
              </a:rPr>
              <a:t>.</a:t>
            </a:r>
          </a:p>
          <a:p>
            <a:pPr marL="36576" indent="0" algn="just">
              <a:buNone/>
            </a:pPr>
            <a:r>
              <a:rPr lang="en-US" sz="2400" i="1" dirty="0" smtClean="0">
                <a:solidFill>
                  <a:srgbClr val="0070C0"/>
                </a:solidFill>
              </a:rPr>
              <a:t> </a:t>
            </a:r>
          </a:p>
          <a:p>
            <a:pPr marL="36576" indent="0" algn="just">
              <a:buNone/>
            </a:pPr>
            <a:r>
              <a:rPr lang="en-US" sz="2400" i="1" dirty="0" smtClean="0"/>
              <a:t>  And the sequence </a:t>
            </a:r>
            <a:r>
              <a:rPr lang="en-US" sz="2400" b="1" i="1" dirty="0" smtClean="0">
                <a:solidFill>
                  <a:srgbClr val="0070C0"/>
                </a:solidFill>
              </a:rPr>
              <a:t>AUG</a:t>
            </a:r>
            <a:r>
              <a:rPr lang="en-US" sz="2400" i="1" dirty="0" smtClean="0"/>
              <a:t> severs as the codon for </a:t>
            </a:r>
            <a:r>
              <a:rPr lang="en-US" sz="2400" b="1" i="1" dirty="0" smtClean="0">
                <a:solidFill>
                  <a:srgbClr val="0070C0"/>
                </a:solidFill>
              </a:rPr>
              <a:t>initiation</a:t>
            </a:r>
            <a:r>
              <a:rPr lang="en-US" sz="2400" b="1" i="1" dirty="0" smtClean="0"/>
              <a:t> </a:t>
            </a:r>
            <a:r>
              <a:rPr lang="en-US" sz="2400" i="1" dirty="0" smtClean="0"/>
              <a:t>of protein synthesis with methionine (which is also code for methionine residue in a peptide).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064896" cy="4525963"/>
          </a:xfrm>
        </p:spPr>
        <p:txBody>
          <a:bodyPr/>
          <a:lstStyle/>
          <a:p>
            <a:pPr marL="36576" indent="0" algn="just">
              <a:buNone/>
            </a:pPr>
            <a:r>
              <a:rPr lang="en-US" dirty="0" smtClean="0">
                <a:solidFill>
                  <a:srgbClr val="0070C0"/>
                </a:solidFill>
              </a:rPr>
              <a:t>     </a:t>
            </a:r>
            <a:r>
              <a:rPr lang="en-US" sz="2400" i="1" dirty="0" smtClean="0">
                <a:solidFill>
                  <a:srgbClr val="0070C0"/>
                </a:solidFill>
              </a:rPr>
              <a:t>The genetic code for protein synthesis is universal, that is the same in all organisms.</a:t>
            </a:r>
          </a:p>
          <a:p>
            <a:endParaRPr lang="en-US" sz="2400" b="1" i="1" u="sng" dirty="0" smtClean="0"/>
          </a:p>
          <a:p>
            <a:pPr marL="36576" indent="0">
              <a:buNone/>
            </a:pPr>
            <a:r>
              <a:rPr lang="en-US" sz="2400" b="1" i="1" dirty="0" smtClean="0">
                <a:solidFill>
                  <a:srgbClr val="0070C0"/>
                </a:solidFill>
              </a:rPr>
              <a:t>     </a:t>
            </a:r>
            <a:r>
              <a:rPr lang="en-US" sz="2400" b="1" i="1" u="sng" dirty="0" smtClean="0">
                <a:solidFill>
                  <a:srgbClr val="0070C0"/>
                </a:solidFill>
              </a:rPr>
              <a:t>IN DEGENERACY </a:t>
            </a:r>
            <a:r>
              <a:rPr lang="en-US" sz="2400" b="1" i="1" dirty="0" smtClean="0">
                <a:solidFill>
                  <a:srgbClr val="0070C0"/>
                </a:solidFill>
              </a:rPr>
              <a:t>: </a:t>
            </a:r>
          </a:p>
          <a:p>
            <a:pPr marL="36576" indent="0">
              <a:buNone/>
            </a:pPr>
            <a:r>
              <a:rPr lang="en-US" sz="2400" b="1" i="1" dirty="0">
                <a:solidFill>
                  <a:srgbClr val="0070C0"/>
                </a:solidFill>
              </a:rPr>
              <a:t> </a:t>
            </a:r>
            <a:r>
              <a:rPr lang="en-US" sz="2400" b="1" i="1" dirty="0" smtClean="0">
                <a:solidFill>
                  <a:srgbClr val="0070C0"/>
                </a:solidFill>
              </a:rPr>
              <a:t> </a:t>
            </a:r>
            <a:r>
              <a:rPr lang="en-US" sz="2400" i="1" dirty="0" smtClean="0"/>
              <a:t>Several codes for the same amino acids usually differ </a:t>
            </a:r>
            <a:r>
              <a:rPr lang="en-US" sz="2400" b="1" i="1" u="sng" dirty="0" smtClean="0"/>
              <a:t>only </a:t>
            </a:r>
            <a:r>
              <a:rPr lang="en-US" sz="2400" i="1" dirty="0" smtClean="0"/>
              <a:t>with respect to the third base.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1EFC7B-1159-4D9E-8058-A6315DD72C62}" type="datetime1">
              <a:rPr lang="en-US" altLang="ar-IQ" sz="1200" smtClean="0">
                <a:solidFill>
                  <a:schemeClr val="tx1"/>
                </a:solidFill>
                <a:latin typeface="Arial" pitchFamily="34" charset="0"/>
                <a:cs typeface="Arial" pitchFamily="34" charset="0"/>
              </a:rPr>
              <a:pPr fontAlgn="base">
                <a:spcBef>
                  <a:spcPct val="0"/>
                </a:spcBef>
                <a:spcAft>
                  <a:spcPct val="0"/>
                </a:spcAft>
              </a:pPr>
              <a:t>2/22/2019</a:t>
            </a:fld>
            <a:endParaRPr lang="en-US" altLang="ar-IQ" sz="1200" smtClean="0">
              <a:solidFill>
                <a:schemeClr val="tx1"/>
              </a:solidFill>
              <a:latin typeface="Arial" pitchFamily="34" charset="0"/>
              <a:cs typeface="Arial" pitchFamily="34" charset="0"/>
            </a:endParaRPr>
          </a:p>
        </p:txBody>
      </p:sp>
      <p:sp>
        <p:nvSpPr>
          <p:cNvPr id="61443" name="Rectangle 10"/>
          <p:cNvSpPr>
            <a:spLocks noGrp="1" noChangeArrowheads="1"/>
          </p:cNvSpPr>
          <p:nvPr>
            <p:ph type="sldNum" sz="quarter" idx="12"/>
          </p:nvPr>
        </p:nvSpPr>
        <p:spPr bwMode="auto">
          <a:noFill/>
          <a:ln>
            <a:miter lim="800000"/>
            <a:headEnd/>
            <a:tailEnd/>
          </a:ln>
        </p:spPr>
        <p:txBody>
          <a:bodyPr/>
          <a:lstStyle/>
          <a:p>
            <a:fld id="{C110B1F2-834D-45F7-AC08-D4F161F50556}" type="slidenum">
              <a:rPr lang="en-US" altLang="en-US" sz="1200">
                <a:solidFill>
                  <a:schemeClr val="tx1"/>
                </a:solidFill>
                <a:latin typeface="Arial Black" pitchFamily="34" charset="0"/>
                <a:cs typeface="Arial" pitchFamily="34" charset="0"/>
              </a:rPr>
              <a:pPr/>
              <a:t>15</a:t>
            </a:fld>
            <a:endParaRPr lang="en-US" altLang="en-US" sz="1200">
              <a:solidFill>
                <a:schemeClr val="tx1"/>
              </a:solidFill>
              <a:latin typeface="Arial Black" pitchFamily="34" charset="0"/>
              <a:cs typeface="Arial" pitchFamily="34" charset="0"/>
            </a:endParaRPr>
          </a:p>
        </p:txBody>
      </p:sp>
      <p:sp>
        <p:nvSpPr>
          <p:cNvPr id="106500" name="WordArt 7"/>
          <p:cNvSpPr>
            <a:spLocks noChangeArrowheads="1" noChangeShapeType="1" noTextEdit="1"/>
          </p:cNvSpPr>
          <p:nvPr/>
        </p:nvSpPr>
        <p:spPr bwMode="auto">
          <a:xfrm>
            <a:off x="468313" y="549275"/>
            <a:ext cx="8135937" cy="4751388"/>
          </a:xfrm>
          <a:prstGeom prst="rect">
            <a:avLst/>
          </a:prstGeom>
        </p:spPr>
        <p:txBody>
          <a:bodyPr wrap="none" fromWordArt="1">
            <a:prstTxWarp prst="textPlain">
              <a:avLst>
                <a:gd name="adj" fmla="val 50389"/>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rPr>
              <a:t>Thank You</a:t>
            </a:r>
            <a:endParaRPr lang="ar-SA"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ladimir Scrip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106500"/>
                                        </p:tgtEl>
                                        <p:attrNameLst>
                                          <p:attrName>style.visibility</p:attrName>
                                        </p:attrNameLst>
                                      </p:cBhvr>
                                      <p:to>
                                        <p:strVal val="visible"/>
                                      </p:to>
                                    </p:set>
                                    <p:anim calcmode="lin" valueType="num">
                                      <p:cBhvr>
                                        <p:cTn id="7" dur="3000" fill="hold"/>
                                        <p:tgtEl>
                                          <p:spTgt spid="106500"/>
                                        </p:tgtEl>
                                        <p:attrNameLst>
                                          <p:attrName>ppt_w</p:attrName>
                                        </p:attrNameLst>
                                      </p:cBhvr>
                                      <p:tavLst>
                                        <p:tav tm="0">
                                          <p:val>
                                            <p:fltVal val="0"/>
                                          </p:val>
                                        </p:tav>
                                        <p:tav tm="100000">
                                          <p:val>
                                            <p:strVal val="#ppt_w"/>
                                          </p:val>
                                        </p:tav>
                                      </p:tavLst>
                                    </p:anim>
                                    <p:anim calcmode="lin" valueType="num">
                                      <p:cBhvr>
                                        <p:cTn id="8" dur="3000" fill="hold"/>
                                        <p:tgtEl>
                                          <p:spTgt spid="106500"/>
                                        </p:tgtEl>
                                        <p:attrNameLst>
                                          <p:attrName>ppt_h</p:attrName>
                                        </p:attrNameLst>
                                      </p:cBhvr>
                                      <p:tavLst>
                                        <p:tav tm="0">
                                          <p:val>
                                            <p:fltVal val="0"/>
                                          </p:val>
                                        </p:tav>
                                        <p:tav tm="100000">
                                          <p:val>
                                            <p:strVal val="#ppt_h"/>
                                          </p:val>
                                        </p:tav>
                                      </p:tavLst>
                                    </p:anim>
                                    <p:anim calcmode="lin" valueType="num">
                                      <p:cBhvr>
                                        <p:cTn id="9" dur="3000" fill="hold"/>
                                        <p:tgtEl>
                                          <p:spTgt spid="106500"/>
                                        </p:tgtEl>
                                        <p:attrNameLst>
                                          <p:attrName>style.rotation</p:attrName>
                                        </p:attrNameLst>
                                      </p:cBhvr>
                                      <p:tavLst>
                                        <p:tav tm="0">
                                          <p:val>
                                            <p:fltVal val="90"/>
                                          </p:val>
                                        </p:tav>
                                        <p:tav tm="100000">
                                          <p:val>
                                            <p:fltVal val="0"/>
                                          </p:val>
                                        </p:tav>
                                      </p:tavLst>
                                    </p:anim>
                                    <p:animEffect transition="in" filter="fade">
                                      <p:cBhvr>
                                        <p:cTn id="10" dur="3000"/>
                                        <p:tgtEl>
                                          <p:spTgt spid="10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5328592" cy="778098"/>
          </a:xfrm>
        </p:spPr>
        <p:txBody>
          <a:bodyPr>
            <a:normAutofit fontScale="90000"/>
          </a:bodyPr>
          <a:lstStyle/>
          <a:p>
            <a:r>
              <a:rPr lang="en-US" b="1" i="1" u="sng" dirty="0" smtClean="0">
                <a:solidFill>
                  <a:srgbClr val="0070C0"/>
                </a:solidFill>
              </a:rPr>
              <a:t>Transcription</a:t>
            </a:r>
            <a:r>
              <a:rPr lang="en-US" i="1" dirty="0" smtClean="0">
                <a:solidFill>
                  <a:srgbClr val="0070C0"/>
                </a:solidFill>
              </a:rPr>
              <a:t>:</a:t>
            </a:r>
            <a:endParaRPr lang="en-US" i="1" dirty="0">
              <a:solidFill>
                <a:srgbClr val="0070C0"/>
              </a:solidFill>
            </a:endParaRPr>
          </a:p>
        </p:txBody>
      </p:sp>
      <p:sp>
        <p:nvSpPr>
          <p:cNvPr id="3" name="عنصر نائب للمحتوى 2"/>
          <p:cNvSpPr>
            <a:spLocks noGrp="1"/>
          </p:cNvSpPr>
          <p:nvPr>
            <p:ph idx="1"/>
          </p:nvPr>
        </p:nvSpPr>
        <p:spPr>
          <a:xfrm>
            <a:off x="251520" y="1052736"/>
            <a:ext cx="8352928" cy="5073427"/>
          </a:xfrm>
        </p:spPr>
        <p:txBody>
          <a:bodyPr>
            <a:normAutofit/>
          </a:bodyPr>
          <a:lstStyle/>
          <a:p>
            <a:pPr marL="36576" indent="0" algn="just">
              <a:buNone/>
            </a:pPr>
            <a:r>
              <a:rPr lang="en-US" dirty="0" smtClean="0"/>
              <a:t>   </a:t>
            </a:r>
            <a:r>
              <a:rPr lang="en-US" sz="2400" i="1" dirty="0" smtClean="0"/>
              <a:t>Is the specification of sequence of RNA by that of DNA. </a:t>
            </a:r>
          </a:p>
          <a:p>
            <a:pPr marL="36576" indent="0" algn="just">
              <a:buNone/>
            </a:pPr>
            <a:r>
              <a:rPr lang="en-US" sz="2400" i="1" dirty="0" smtClean="0"/>
              <a:t>   The synthesis of RNA from DNA is very complex involving one group of RNA polymerase enzymes and a number of associated proteins. </a:t>
            </a:r>
          </a:p>
          <a:p>
            <a:pPr marL="36576" indent="0" algn="just">
              <a:buNone/>
            </a:pPr>
            <a:endParaRPr lang="en-US" sz="2400" i="1" dirty="0" smtClean="0"/>
          </a:p>
          <a:p>
            <a:pPr marL="36576" indent="0" algn="just">
              <a:buNone/>
            </a:pPr>
            <a:r>
              <a:rPr lang="en-US" sz="2400" b="1" i="1" u="sng" dirty="0" smtClean="0">
                <a:solidFill>
                  <a:srgbClr val="0070C0"/>
                </a:solidFill>
              </a:rPr>
              <a:t>The general steps are</a:t>
            </a:r>
            <a:endParaRPr lang="en-US" sz="2400" i="1" u="sng" dirty="0" smtClean="0">
              <a:solidFill>
                <a:srgbClr val="0070C0"/>
              </a:solidFill>
            </a:endParaRPr>
          </a:p>
          <a:p>
            <a:pPr marL="36576" indent="0" algn="just">
              <a:buNone/>
            </a:pPr>
            <a:r>
              <a:rPr lang="en-US" sz="2400" b="1" i="1" dirty="0" smtClean="0"/>
              <a:t>  1- Initiation.</a:t>
            </a:r>
          </a:p>
          <a:p>
            <a:pPr marL="36576" indent="0" algn="just">
              <a:buNone/>
            </a:pPr>
            <a:r>
              <a:rPr lang="en-US" sz="2400" b="1" i="1" dirty="0" smtClean="0"/>
              <a:t>  2- Elongation.                  </a:t>
            </a:r>
          </a:p>
          <a:p>
            <a:pPr marL="36576" indent="0" algn="just">
              <a:buNone/>
            </a:pPr>
            <a:r>
              <a:rPr lang="en-US" sz="2400" b="1" i="1" dirty="0" smtClean="0"/>
              <a:t>  3-Termination.</a:t>
            </a:r>
          </a:p>
          <a:p>
            <a:pPr marL="36576" indent="0" algn="just">
              <a:buNone/>
            </a:pPr>
            <a:r>
              <a:rPr lang="en-US" b="1" dirty="0" smtClean="0"/>
              <a:t>  </a:t>
            </a:r>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4176464" cy="792088"/>
          </a:xfrm>
        </p:spPr>
        <p:txBody>
          <a:bodyPr>
            <a:normAutofit fontScale="90000"/>
          </a:bodyPr>
          <a:lstStyle/>
          <a:p>
            <a:r>
              <a:rPr lang="en-US" sz="5300" b="1" i="1" u="sng" dirty="0" smtClean="0">
                <a:solidFill>
                  <a:srgbClr val="0070C0"/>
                </a:solidFill>
              </a:rPr>
              <a:t>Initiation</a:t>
            </a:r>
            <a:r>
              <a:rPr lang="en-US" sz="4900" b="1" i="1" u="sng" dirty="0" smtClean="0">
                <a:solidFill>
                  <a:srgbClr val="0070C0"/>
                </a:solidFill>
              </a:rPr>
              <a:t>:</a:t>
            </a:r>
            <a:r>
              <a:rPr lang="en-US" i="1" dirty="0" smtClean="0"/>
              <a:t/>
            </a:r>
            <a:br>
              <a:rPr lang="en-US" i="1" dirty="0" smtClean="0"/>
            </a:br>
            <a:endParaRPr lang="en-US" i="1" dirty="0"/>
          </a:p>
        </p:txBody>
      </p:sp>
      <p:sp>
        <p:nvSpPr>
          <p:cNvPr id="3" name="عنصر نائب للمحتوى 2"/>
          <p:cNvSpPr>
            <a:spLocks noGrp="1"/>
          </p:cNvSpPr>
          <p:nvPr>
            <p:ph idx="1"/>
          </p:nvPr>
        </p:nvSpPr>
        <p:spPr>
          <a:xfrm>
            <a:off x="179512" y="692696"/>
            <a:ext cx="8607330" cy="5951014"/>
          </a:xfrm>
        </p:spPr>
        <p:txBody>
          <a:bodyPr>
            <a:normAutofit/>
          </a:bodyPr>
          <a:lstStyle/>
          <a:p>
            <a:pPr marL="36576" indent="0" algn="just">
              <a:buNone/>
            </a:pPr>
            <a:r>
              <a:rPr lang="en-US" dirty="0" smtClean="0"/>
              <a:t>   </a:t>
            </a:r>
            <a:r>
              <a:rPr lang="en-US" sz="2400" i="1" dirty="0" smtClean="0"/>
              <a:t>A number of DNA regions and proteins factor that bind to these sequence to regulate the initiation of transcription. </a:t>
            </a:r>
          </a:p>
          <a:p>
            <a:pPr marL="36576" indent="0" algn="just">
              <a:buNone/>
            </a:pPr>
            <a:r>
              <a:rPr lang="en-US" sz="2400" i="1" dirty="0"/>
              <a:t> </a:t>
            </a:r>
            <a:r>
              <a:rPr lang="en-US" sz="2400" i="1" dirty="0" smtClean="0"/>
              <a:t> The process is best understood in prokaryotes and viruses but in mammalian cells is very different that is the RNA are made as precursor molecules that have to be processed into mature, active RNA. </a:t>
            </a:r>
          </a:p>
          <a:p>
            <a:pPr marL="36576" indent="0" algn="just">
              <a:buNone/>
            </a:pPr>
            <a:r>
              <a:rPr lang="en-US" sz="2400" i="1" dirty="0" smtClean="0"/>
              <a:t>        The sequence of RNA molecule is complementary to the sequences of DNA in one strand of the double strand. </a:t>
            </a:r>
          </a:p>
          <a:p>
            <a:pPr marL="36576" indent="0" algn="just">
              <a:buNone/>
            </a:pPr>
            <a:r>
              <a:rPr lang="en-US" sz="2400" i="1" dirty="0"/>
              <a:t> </a:t>
            </a:r>
            <a:r>
              <a:rPr lang="en-US" sz="2400" i="1" dirty="0" smtClean="0"/>
              <a:t>The strand that is transcript into RNA called </a:t>
            </a:r>
            <a:r>
              <a:rPr lang="en-US" sz="2400" b="1" i="1" dirty="0" smtClean="0"/>
              <a:t>template</a:t>
            </a:r>
            <a:r>
              <a:rPr lang="en-US" sz="2400" i="1" dirty="0" smtClean="0"/>
              <a:t> strand and the other referred as the </a:t>
            </a:r>
            <a:r>
              <a:rPr lang="en-US" sz="2400" b="1" i="1" dirty="0" smtClean="0"/>
              <a:t>coding</a:t>
            </a:r>
            <a:r>
              <a:rPr lang="en-US" sz="2400" i="1" dirty="0" smtClean="0"/>
              <a:t> strand. </a:t>
            </a:r>
          </a:p>
          <a:p>
            <a:pPr marL="36576" indent="0" algn="just">
              <a:buNone/>
            </a:pPr>
            <a:r>
              <a:rPr lang="en-US" sz="2400" i="1" dirty="0" smtClean="0"/>
              <a:t>       The process required an enzyme </a:t>
            </a:r>
            <a:r>
              <a:rPr lang="en-US" sz="2400" b="1" i="1" dirty="0" smtClean="0"/>
              <a:t>DNA-dependent RNA</a:t>
            </a:r>
            <a:r>
              <a:rPr lang="en-US" sz="2400" i="1" dirty="0" smtClean="0"/>
              <a:t> </a:t>
            </a:r>
            <a:r>
              <a:rPr lang="en-US" sz="2400" b="1" i="1" dirty="0" smtClean="0"/>
              <a:t>polymerase </a:t>
            </a:r>
            <a:r>
              <a:rPr lang="en-US" sz="2400" i="1" dirty="0" smtClean="0"/>
              <a:t>and number of substrates (ATP, GTP, CTP and UTP). </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8820472" cy="720080"/>
          </a:xfrm>
        </p:spPr>
        <p:txBody>
          <a:bodyPr>
            <a:normAutofit fontScale="90000"/>
          </a:bodyPr>
          <a:lstStyle/>
          <a:p>
            <a:pPr algn="ctr"/>
            <a:r>
              <a:rPr lang="en-US" sz="3600" b="1" i="1" u="sng" dirty="0" smtClean="0">
                <a:solidFill>
                  <a:srgbClr val="0070C0"/>
                </a:solidFill>
              </a:rPr>
              <a:t>The differences between DNA and RNA synthesis</a:t>
            </a:r>
            <a:r>
              <a:rPr lang="en-US" dirty="0" smtClean="0"/>
              <a:t/>
            </a:r>
            <a:br>
              <a:rPr lang="en-US" dirty="0" smtClean="0"/>
            </a:br>
            <a:endParaRPr lang="en-US" dirty="0"/>
          </a:p>
        </p:txBody>
      </p:sp>
      <p:sp>
        <p:nvSpPr>
          <p:cNvPr id="3" name="عنصر نائب للمحتوى 2"/>
          <p:cNvSpPr>
            <a:spLocks noGrp="1"/>
          </p:cNvSpPr>
          <p:nvPr>
            <p:ph idx="1"/>
          </p:nvPr>
        </p:nvSpPr>
        <p:spPr>
          <a:xfrm>
            <a:off x="179512" y="548680"/>
            <a:ext cx="8784976" cy="5577483"/>
          </a:xfrm>
        </p:spPr>
        <p:txBody>
          <a:bodyPr>
            <a:normAutofit/>
          </a:bodyPr>
          <a:lstStyle/>
          <a:p>
            <a:pPr marL="36576" lvl="0" indent="0" algn="just">
              <a:buNone/>
            </a:pPr>
            <a:r>
              <a:rPr lang="en-US" sz="2400" i="1" dirty="0" smtClean="0"/>
              <a:t>1.The formation of RNA does not require a primer.</a:t>
            </a:r>
          </a:p>
          <a:p>
            <a:pPr marL="36576" lvl="0" indent="0" algn="just">
              <a:buNone/>
            </a:pPr>
            <a:r>
              <a:rPr lang="en-US" sz="2400" i="1" dirty="0" smtClean="0"/>
              <a:t> </a:t>
            </a:r>
          </a:p>
          <a:p>
            <a:pPr marL="36576" lvl="0" indent="0" algn="just">
              <a:buNone/>
            </a:pPr>
            <a:r>
              <a:rPr lang="en-US" sz="2400" i="1" dirty="0" smtClean="0"/>
              <a:t>2. One of the complementary strands involve in RNA synthesis.</a:t>
            </a:r>
          </a:p>
          <a:p>
            <a:pPr marL="36576" lvl="0" indent="0" algn="just">
              <a:buNone/>
            </a:pPr>
            <a:r>
              <a:rPr lang="en-US" sz="2400" i="1" dirty="0" smtClean="0"/>
              <a:t> </a:t>
            </a:r>
          </a:p>
          <a:p>
            <a:pPr marL="36576" lvl="0" indent="0" algn="just">
              <a:buNone/>
            </a:pPr>
            <a:r>
              <a:rPr lang="en-US" sz="2400" i="1" dirty="0" smtClean="0"/>
              <a:t>3. RNA is a single strands, while DNA is a double helix.</a:t>
            </a:r>
          </a:p>
          <a:p>
            <a:pPr marL="36576" lvl="0" indent="0" algn="just">
              <a:buNone/>
            </a:pPr>
            <a:r>
              <a:rPr lang="en-US" sz="2400" i="1" dirty="0" smtClean="0"/>
              <a:t> </a:t>
            </a:r>
          </a:p>
          <a:p>
            <a:pPr marL="36576" lvl="0" indent="0" algn="just">
              <a:buNone/>
            </a:pPr>
            <a:r>
              <a:rPr lang="en-US" sz="2400" i="1" dirty="0" smtClean="0"/>
              <a:t>4. RNA that is transcript from non functional DNA had no   </a:t>
            </a:r>
          </a:p>
          <a:p>
            <a:pPr marL="36576" lvl="0" indent="0" algn="just">
              <a:buNone/>
            </a:pPr>
            <a:r>
              <a:rPr lang="en-US" sz="2400" i="1" dirty="0"/>
              <a:t> </a:t>
            </a:r>
            <a:r>
              <a:rPr lang="en-US" sz="2400" i="1" dirty="0" smtClean="0"/>
              <a:t>   function.</a:t>
            </a:r>
          </a:p>
          <a:p>
            <a:pPr marL="36576" lvl="0" indent="0" algn="just">
              <a:buNone/>
            </a:pPr>
            <a:r>
              <a:rPr lang="en-US" sz="2400" i="1" dirty="0" smtClean="0"/>
              <a:t> </a:t>
            </a:r>
          </a:p>
          <a:p>
            <a:pPr marL="36576" lvl="0" indent="0" algn="just">
              <a:buNone/>
            </a:pPr>
            <a:r>
              <a:rPr lang="en-US" sz="2400" i="1" dirty="0" smtClean="0"/>
              <a:t>5.We need uracil instead of thymidine. </a:t>
            </a:r>
          </a:p>
          <a:p>
            <a:pPr algn="just"/>
            <a:endParaRPr lang="en-US"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712968" cy="6009531"/>
          </a:xfrm>
        </p:spPr>
        <p:txBody>
          <a:bodyPr>
            <a:normAutofit/>
          </a:bodyPr>
          <a:lstStyle/>
          <a:p>
            <a:pPr marL="36576" indent="0" algn="just">
              <a:buNone/>
            </a:pPr>
            <a:r>
              <a:rPr lang="en-US" b="1" i="1" dirty="0" smtClean="0">
                <a:solidFill>
                  <a:srgbClr val="0070C0"/>
                </a:solidFill>
              </a:rPr>
              <a:t>   </a:t>
            </a:r>
            <a:r>
              <a:rPr lang="en-US" b="1" i="1" u="sng" dirty="0" smtClean="0">
                <a:solidFill>
                  <a:srgbClr val="0070C0"/>
                </a:solidFill>
              </a:rPr>
              <a:t>DNA- dependent RNA polymerase</a:t>
            </a:r>
            <a:r>
              <a:rPr lang="en-US" dirty="0" smtClean="0"/>
              <a:t>: </a:t>
            </a:r>
          </a:p>
          <a:p>
            <a:pPr marL="36576" indent="0" algn="just">
              <a:buNone/>
            </a:pPr>
            <a:r>
              <a:rPr lang="en-US" sz="2400" i="1" dirty="0"/>
              <a:t> </a:t>
            </a:r>
            <a:r>
              <a:rPr lang="en-US" sz="2400" i="1" dirty="0" smtClean="0"/>
              <a:t>  Is the enzyme responsible for polymerization of   RNA. </a:t>
            </a:r>
          </a:p>
          <a:p>
            <a:pPr marL="36576" indent="0" algn="just">
              <a:buNone/>
            </a:pPr>
            <a:r>
              <a:rPr lang="en-US" sz="2400" i="1" dirty="0"/>
              <a:t> </a:t>
            </a:r>
            <a:r>
              <a:rPr lang="en-US" sz="2400" i="1" dirty="0" smtClean="0"/>
              <a:t> The enzyme attached at specific site </a:t>
            </a:r>
            <a:r>
              <a:rPr lang="en-US" sz="2400" i="1" dirty="0" smtClean="0">
                <a:solidFill>
                  <a:srgbClr val="0070C0"/>
                </a:solidFill>
              </a:rPr>
              <a:t>the </a:t>
            </a:r>
            <a:r>
              <a:rPr lang="en-US" sz="2400" b="1" i="1" dirty="0" smtClean="0">
                <a:solidFill>
                  <a:srgbClr val="0070C0"/>
                </a:solidFill>
              </a:rPr>
              <a:t>promoter site</a:t>
            </a:r>
            <a:r>
              <a:rPr lang="en-US" sz="2400" i="1" dirty="0" smtClean="0">
                <a:solidFill>
                  <a:srgbClr val="0070C0"/>
                </a:solidFill>
              </a:rPr>
              <a:t>. </a:t>
            </a:r>
          </a:p>
          <a:p>
            <a:pPr marL="36576" indent="0" algn="just">
              <a:buNone/>
            </a:pPr>
            <a:endParaRPr lang="en-US" sz="2400" i="1" dirty="0" smtClean="0">
              <a:solidFill>
                <a:srgbClr val="0070C0"/>
              </a:solidFill>
            </a:endParaRPr>
          </a:p>
          <a:p>
            <a:pPr marL="36576" indent="0" algn="just">
              <a:buNone/>
            </a:pPr>
            <a:r>
              <a:rPr lang="en-US" sz="2400" i="1" dirty="0" smtClean="0"/>
              <a:t>  This enzyme exists as a core molecule composed of </a:t>
            </a:r>
            <a:r>
              <a:rPr lang="en-US" sz="2400" b="1" i="1" dirty="0" smtClean="0"/>
              <a:t>4 subunit</a:t>
            </a:r>
            <a:r>
              <a:rPr lang="en-US" sz="2400" i="1" dirty="0" smtClean="0"/>
              <a:t>, </a:t>
            </a:r>
            <a:r>
              <a:rPr lang="en-US" sz="2400" b="1" i="1" dirty="0" smtClean="0"/>
              <a:t>2 </a:t>
            </a:r>
            <a:r>
              <a:rPr lang="en-US" sz="2400" i="1" dirty="0" smtClean="0"/>
              <a:t>of these are identical to each other (α- subunit) and </a:t>
            </a:r>
            <a:r>
              <a:rPr lang="en-US" sz="2400" b="1" i="1" dirty="0" smtClean="0"/>
              <a:t>2</a:t>
            </a:r>
            <a:r>
              <a:rPr lang="en-US" sz="2400" i="1" dirty="0" smtClean="0"/>
              <a:t> are similar in size to each other but not identical (B and B').</a:t>
            </a:r>
          </a:p>
          <a:p>
            <a:pPr marL="36576" indent="0" algn="just">
              <a:buNone/>
            </a:pPr>
            <a:endParaRPr lang="en-US" sz="2400" i="1" dirty="0"/>
          </a:p>
          <a:p>
            <a:pPr marL="36576" indent="0" algn="just">
              <a:buNone/>
            </a:pPr>
            <a:r>
              <a:rPr lang="en-US" sz="2400" i="1" dirty="0" smtClean="0"/>
              <a:t> The (sigma) factor in the core of the enzyme; help to attach the enzyme more tightly to the DNA molecule at the promoter sites. The </a:t>
            </a:r>
            <a:r>
              <a:rPr lang="en-US" sz="2400" i="1" dirty="0" err="1" smtClean="0"/>
              <a:t>m.wt</a:t>
            </a:r>
            <a:r>
              <a:rPr lang="en-US" sz="2400" i="1" dirty="0" smtClean="0"/>
              <a:t> of the enzyme is 500.000- 600.000.</a:t>
            </a:r>
            <a:endParaRPr lang="en-US" sz="2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640960" cy="5937523"/>
          </a:xfrm>
        </p:spPr>
        <p:txBody>
          <a:bodyPr>
            <a:normAutofit lnSpcReduction="10000"/>
          </a:bodyPr>
          <a:lstStyle/>
          <a:p>
            <a:pPr marL="36576" indent="0">
              <a:buNone/>
            </a:pPr>
            <a:r>
              <a:rPr lang="en-US" b="1" i="1" dirty="0" smtClean="0"/>
              <a:t>  </a:t>
            </a:r>
            <a:r>
              <a:rPr lang="en-US" b="1" i="1" u="sng" dirty="0" smtClean="0"/>
              <a:t>Subunit </a:t>
            </a:r>
            <a:r>
              <a:rPr lang="en-US" u="sng" dirty="0" smtClean="0"/>
              <a:t> </a:t>
            </a:r>
            <a:r>
              <a:rPr lang="en-US" dirty="0" smtClean="0"/>
              <a:t>            </a:t>
            </a:r>
            <a:r>
              <a:rPr lang="en-US" b="1" i="1" u="sng" dirty="0" smtClean="0"/>
              <a:t> Function</a:t>
            </a:r>
            <a:r>
              <a:rPr lang="en-US" dirty="0" smtClean="0"/>
              <a:t> </a:t>
            </a:r>
          </a:p>
          <a:p>
            <a:pPr marL="36576" indent="0">
              <a:buNone/>
            </a:pPr>
            <a:r>
              <a:rPr lang="en-US" b="1" i="1" dirty="0" smtClean="0"/>
              <a:t>     α</a:t>
            </a:r>
            <a:r>
              <a:rPr lang="en-US" dirty="0" smtClean="0"/>
              <a:t>                         -----</a:t>
            </a:r>
          </a:p>
          <a:p>
            <a:pPr marL="36576" indent="0">
              <a:buNone/>
            </a:pPr>
            <a:r>
              <a:rPr lang="en-US" dirty="0" smtClean="0"/>
              <a:t> </a:t>
            </a:r>
          </a:p>
          <a:p>
            <a:pPr marL="36576" indent="0">
              <a:buNone/>
            </a:pPr>
            <a:r>
              <a:rPr lang="en-US" b="1" i="1" dirty="0" smtClean="0"/>
              <a:t>     β</a:t>
            </a:r>
            <a:r>
              <a:rPr lang="en-US" dirty="0" smtClean="0"/>
              <a:t>:            </a:t>
            </a:r>
            <a:r>
              <a:rPr lang="en-US" sz="2400" i="1" dirty="0" smtClean="0"/>
              <a:t>Essential for farming the first            </a:t>
            </a:r>
          </a:p>
          <a:p>
            <a:pPr marL="36576" indent="0">
              <a:buNone/>
            </a:pPr>
            <a:r>
              <a:rPr lang="en-US" sz="2400" i="1" dirty="0"/>
              <a:t> </a:t>
            </a:r>
            <a:r>
              <a:rPr lang="en-US" sz="2400" i="1" dirty="0" smtClean="0"/>
              <a:t>                         </a:t>
            </a:r>
            <a:r>
              <a:rPr lang="en-US" sz="2400" i="1" dirty="0" err="1" smtClean="0"/>
              <a:t>intranucleolted</a:t>
            </a:r>
            <a:r>
              <a:rPr lang="en-US" sz="2400" i="1" dirty="0" smtClean="0"/>
              <a:t> bond. </a:t>
            </a:r>
          </a:p>
          <a:p>
            <a:pPr marL="36576" indent="0">
              <a:buNone/>
            </a:pPr>
            <a:r>
              <a:rPr lang="en-US" sz="2400" i="1" dirty="0" smtClean="0"/>
              <a:t> </a:t>
            </a:r>
          </a:p>
          <a:p>
            <a:pPr marL="36576" indent="0">
              <a:buNone/>
            </a:pPr>
            <a:r>
              <a:rPr lang="en-US" sz="2400" b="1" i="1" dirty="0" smtClean="0"/>
              <a:t>    β':              </a:t>
            </a:r>
            <a:r>
              <a:rPr lang="en-US" sz="2400" i="1" dirty="0" smtClean="0"/>
              <a:t> Has high affinity for DNA, the major </a:t>
            </a:r>
          </a:p>
          <a:p>
            <a:pPr marL="36576" indent="0">
              <a:buNone/>
            </a:pPr>
            <a:r>
              <a:rPr lang="en-US" sz="2400" i="1" dirty="0" smtClean="0"/>
              <a:t>                       forces holding the RNA                         </a:t>
            </a:r>
          </a:p>
          <a:p>
            <a:pPr marL="36576" indent="0">
              <a:buNone/>
            </a:pPr>
            <a:r>
              <a:rPr lang="en-US" sz="2400" i="1" dirty="0"/>
              <a:t> </a:t>
            </a:r>
            <a:r>
              <a:rPr lang="en-US" sz="2400" i="1" dirty="0" smtClean="0"/>
              <a:t>                      Polymerase to the template DNA. </a:t>
            </a:r>
          </a:p>
          <a:p>
            <a:pPr marL="36576" indent="0">
              <a:buNone/>
            </a:pPr>
            <a:endParaRPr lang="en-US" sz="2400" i="1" dirty="0" smtClean="0"/>
          </a:p>
          <a:p>
            <a:pPr marL="36576" indent="0">
              <a:buNone/>
            </a:pPr>
            <a:r>
              <a:rPr lang="en-US" sz="2400" b="1" i="1" dirty="0" smtClean="0"/>
              <a:t>  O</a:t>
            </a:r>
            <a:r>
              <a:rPr lang="en-US" sz="2400" i="1" dirty="0" smtClean="0"/>
              <a:t>':            That help the core more tightly t0 </a:t>
            </a:r>
          </a:p>
          <a:p>
            <a:pPr marL="36576" indent="0">
              <a:buNone/>
            </a:pPr>
            <a:r>
              <a:rPr lang="en-US" sz="2400" i="1" dirty="0" smtClean="0"/>
              <a:t>                   the DNA at promoter sit, and serve </a:t>
            </a:r>
          </a:p>
          <a:p>
            <a:pPr marL="36576" indent="0">
              <a:buNone/>
            </a:pPr>
            <a:r>
              <a:rPr lang="en-US" sz="2400" b="1" i="1" dirty="0" smtClean="0"/>
              <a:t>                   </a:t>
            </a:r>
            <a:r>
              <a:rPr lang="en-US" sz="2400" i="1" dirty="0" smtClean="0"/>
              <a:t>In E. coli to initiate the transcription.</a:t>
            </a:r>
          </a:p>
          <a:p>
            <a:endParaRPr lang="en-US"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8964488" cy="6408712"/>
          </a:xfrm>
        </p:spPr>
        <p:txBody>
          <a:bodyPr>
            <a:normAutofit fontScale="25000" lnSpcReduction="20000"/>
          </a:bodyPr>
          <a:lstStyle/>
          <a:p>
            <a:pPr marL="36576" indent="0" algn="just">
              <a:lnSpc>
                <a:spcPct val="120000"/>
              </a:lnSpc>
              <a:buNone/>
            </a:pPr>
            <a:r>
              <a:rPr lang="en-US" dirty="0" smtClean="0"/>
              <a:t>       </a:t>
            </a:r>
            <a:r>
              <a:rPr lang="en-US" sz="9600" i="1" dirty="0" smtClean="0"/>
              <a:t>After the binding the enzyme to promoter site, a conformational changes to the enzyme, then the first nucleotide (almost always purine) associated with initiation site on the B-subunit.</a:t>
            </a:r>
          </a:p>
          <a:p>
            <a:pPr marL="36576" indent="0" algn="just">
              <a:lnSpc>
                <a:spcPct val="120000"/>
              </a:lnSpc>
              <a:buNone/>
            </a:pPr>
            <a:endParaRPr lang="en-US" sz="9600" i="1" dirty="0"/>
          </a:p>
          <a:p>
            <a:pPr marL="36576" indent="0" algn="just">
              <a:lnSpc>
                <a:spcPct val="120000"/>
              </a:lnSpc>
              <a:buNone/>
            </a:pPr>
            <a:r>
              <a:rPr lang="en-US" sz="9600" i="1" dirty="0" smtClean="0"/>
              <a:t> In the presence of 4 nucleotides the enzymes move to the second base in the base in the template, a phosphodiester bond forms. </a:t>
            </a:r>
          </a:p>
          <a:p>
            <a:pPr marL="36576" indent="0" algn="just">
              <a:lnSpc>
                <a:spcPct val="120000"/>
              </a:lnSpc>
              <a:buNone/>
            </a:pPr>
            <a:endParaRPr lang="en-US" sz="9600" i="1" dirty="0"/>
          </a:p>
          <a:p>
            <a:pPr marL="36576" indent="0" algn="just">
              <a:lnSpc>
                <a:spcPct val="120000"/>
              </a:lnSpc>
              <a:buNone/>
            </a:pPr>
            <a:r>
              <a:rPr lang="en-US" sz="9600" i="1" dirty="0" smtClean="0"/>
              <a:t>The formation of RNA at its 5' end then follows the release of the o' factor while the elongation of RNA from 5' to its 3' end continues. </a:t>
            </a:r>
          </a:p>
          <a:p>
            <a:pPr marL="36576" indent="0" algn="just">
              <a:lnSpc>
                <a:spcPct val="120000"/>
              </a:lnSpc>
              <a:buNone/>
            </a:pPr>
            <a:endParaRPr lang="en-US" sz="9600" i="1" dirty="0"/>
          </a:p>
          <a:p>
            <a:pPr marL="36576" indent="0" algn="just">
              <a:lnSpc>
                <a:spcPct val="120000"/>
              </a:lnSpc>
              <a:buNone/>
            </a:pPr>
            <a:r>
              <a:rPr lang="en-US" sz="9600" i="1" dirty="0" smtClean="0"/>
              <a:t>Pyrophosphate is released in the polymerization reaction. In eukaryotic, and prokaryotes a purine is usually the first polymerized into the RNA molecule.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5256584" cy="1124744"/>
          </a:xfrm>
        </p:spPr>
        <p:txBody>
          <a:bodyPr/>
          <a:lstStyle/>
          <a:p>
            <a:r>
              <a:rPr lang="en-US" b="1" i="1" u="sng" dirty="0" smtClean="0">
                <a:solidFill>
                  <a:srgbClr val="0070C0"/>
                </a:solidFill>
              </a:rPr>
              <a:t>In elongation</a:t>
            </a:r>
            <a:r>
              <a:rPr lang="en-US" i="1" dirty="0" smtClean="0">
                <a:solidFill>
                  <a:srgbClr val="0070C0"/>
                </a:solidFill>
              </a:rPr>
              <a:t>:</a:t>
            </a:r>
            <a:endParaRPr lang="en-US" i="1" dirty="0">
              <a:solidFill>
                <a:srgbClr val="0070C0"/>
              </a:solidFill>
            </a:endParaRPr>
          </a:p>
        </p:txBody>
      </p:sp>
      <p:sp>
        <p:nvSpPr>
          <p:cNvPr id="3" name="عنصر نائب للمحتوى 2"/>
          <p:cNvSpPr>
            <a:spLocks noGrp="1"/>
          </p:cNvSpPr>
          <p:nvPr>
            <p:ph idx="1"/>
          </p:nvPr>
        </p:nvSpPr>
        <p:spPr>
          <a:xfrm>
            <a:off x="0" y="908720"/>
            <a:ext cx="8820472" cy="5592114"/>
          </a:xfrm>
        </p:spPr>
        <p:txBody>
          <a:bodyPr/>
          <a:lstStyle/>
          <a:p>
            <a:pPr marL="36576" indent="0" algn="just">
              <a:buNone/>
            </a:pPr>
            <a:r>
              <a:rPr lang="en-US" dirty="0" smtClean="0"/>
              <a:t>  </a:t>
            </a:r>
            <a:r>
              <a:rPr lang="en-US" sz="2400" i="1" dirty="0" smtClean="0"/>
              <a:t>A complex containing the core RNA polymerase progresses on the DNA and DNA unwinding must occur in order to provide access of base pairing. </a:t>
            </a:r>
          </a:p>
          <a:p>
            <a:pPr marL="36576" indent="0" algn="just">
              <a:buNone/>
            </a:pPr>
            <a:endParaRPr lang="en-US" sz="2400" i="1" dirty="0"/>
          </a:p>
          <a:p>
            <a:pPr marL="36576" indent="0" algn="just">
              <a:buNone/>
            </a:pPr>
            <a:r>
              <a:rPr lang="en-US" sz="2400" i="1" dirty="0" smtClean="0"/>
              <a:t>DNA unwinding is constant through the transcription =17 base pair/ polymerase. </a:t>
            </a:r>
            <a:endParaRPr lang="en-US" sz="2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7817296" cy="1052736"/>
          </a:xfrm>
        </p:spPr>
        <p:txBody>
          <a:bodyPr/>
          <a:lstStyle/>
          <a:p>
            <a:r>
              <a:rPr lang="en-US" b="1" i="1" u="sng" dirty="0" smtClean="0">
                <a:solidFill>
                  <a:srgbClr val="0070C0"/>
                </a:solidFill>
              </a:rPr>
              <a:t>Termination:</a:t>
            </a:r>
            <a:endParaRPr lang="en-US" i="1" dirty="0">
              <a:solidFill>
                <a:srgbClr val="0070C0"/>
              </a:solidFill>
            </a:endParaRPr>
          </a:p>
        </p:txBody>
      </p:sp>
      <p:sp>
        <p:nvSpPr>
          <p:cNvPr id="3" name="عنصر نائب للمحتوى 2"/>
          <p:cNvSpPr>
            <a:spLocks noGrp="1"/>
          </p:cNvSpPr>
          <p:nvPr>
            <p:ph idx="1"/>
          </p:nvPr>
        </p:nvSpPr>
        <p:spPr>
          <a:xfrm>
            <a:off x="107504" y="908720"/>
            <a:ext cx="8856984" cy="5663552"/>
          </a:xfrm>
        </p:spPr>
        <p:txBody>
          <a:bodyPr>
            <a:normAutofit/>
          </a:bodyPr>
          <a:lstStyle/>
          <a:p>
            <a:pPr marL="36576" indent="0" algn="just">
              <a:buNone/>
            </a:pPr>
            <a:r>
              <a:rPr lang="en-US" sz="2400" i="1" dirty="0" smtClean="0"/>
              <a:t>   Is signaled by a sequence in the template strand on the DNA molecule. </a:t>
            </a:r>
          </a:p>
          <a:p>
            <a:pPr marL="36576" indent="0" algn="just">
              <a:buNone/>
            </a:pPr>
            <a:r>
              <a:rPr lang="en-US" sz="2400" i="1" dirty="0" smtClean="0"/>
              <a:t>The signal is recognized by termination protein called</a:t>
            </a:r>
            <a:r>
              <a:rPr lang="en-US" sz="2400" b="1" i="1" dirty="0" smtClean="0"/>
              <a:t> rho (ρ) factor. </a:t>
            </a:r>
            <a:endParaRPr lang="en-US" sz="2400" i="1" dirty="0" smtClean="0"/>
          </a:p>
          <a:p>
            <a:pPr marL="36576" indent="0" algn="just">
              <a:buNone/>
            </a:pPr>
            <a:r>
              <a:rPr lang="en-US" sz="2400" i="1" dirty="0" smtClean="0"/>
              <a:t>   More then one RNA polymerase may transcript the same template strand</a:t>
            </a:r>
            <a:r>
              <a:rPr lang="en-US" sz="2400" b="1" i="1" dirty="0" smtClean="0"/>
              <a:t>. </a:t>
            </a:r>
          </a:p>
          <a:p>
            <a:pPr marL="36576" indent="0" algn="just">
              <a:buNone/>
            </a:pPr>
            <a:r>
              <a:rPr lang="en-US" sz="2400" b="1" i="1" dirty="0"/>
              <a:t> </a:t>
            </a:r>
            <a:r>
              <a:rPr lang="en-US" sz="2400" b="1" i="1" dirty="0" smtClean="0"/>
              <a:t> Rho</a:t>
            </a:r>
            <a:r>
              <a:rPr lang="en-US" sz="2400" i="1" dirty="0" smtClean="0"/>
              <a:t> protein is important in producing RNA with characteristic molecular weight. </a:t>
            </a:r>
          </a:p>
          <a:p>
            <a:pPr marL="36576" indent="0" algn="just">
              <a:buNone/>
            </a:pPr>
            <a:r>
              <a:rPr lang="en-US" sz="2400" i="1" dirty="0" smtClean="0"/>
              <a:t>  Only part of DNA is transcript, the chain length must be determined by:</a:t>
            </a:r>
          </a:p>
          <a:p>
            <a:pPr marL="36576" lvl="0" indent="0" algn="just">
              <a:buNone/>
            </a:pPr>
            <a:r>
              <a:rPr lang="en-US" sz="2400" i="1" dirty="0" smtClean="0"/>
              <a:t>  1. Control system that recognizes the termination site. </a:t>
            </a:r>
          </a:p>
          <a:p>
            <a:pPr marL="36576" lvl="0" indent="0">
              <a:buNone/>
            </a:pPr>
            <a:r>
              <a:rPr lang="en-US" sz="2400" i="1" dirty="0" smtClean="0"/>
              <a:t>  </a:t>
            </a:r>
            <a:r>
              <a:rPr lang="en-US" sz="2400" b="1" i="1" dirty="0" smtClean="0"/>
              <a:t>2.</a:t>
            </a:r>
            <a:r>
              <a:rPr lang="en-US" sz="2400" i="1" dirty="0" smtClean="0"/>
              <a:t> The structure and the activity of the enzyme RNA polymerase.</a:t>
            </a:r>
            <a:endParaRPr lang="en-US" sz="24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963</Words>
  <Application>Microsoft Office PowerPoint</Application>
  <PresentationFormat>عرض على الشاشة (3:4)‏</PresentationFormat>
  <Paragraphs>104</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تقنية</vt:lpstr>
      <vt:lpstr>BIOCHEMISTRY Transcription  TRANSLATION &amp; GENITIC CODE </vt:lpstr>
      <vt:lpstr>Transcription:</vt:lpstr>
      <vt:lpstr>Initiation: </vt:lpstr>
      <vt:lpstr>The differences between DNA and RNA synthesis </vt:lpstr>
      <vt:lpstr>الشريحة 5</vt:lpstr>
      <vt:lpstr>الشريحة 6</vt:lpstr>
      <vt:lpstr>الشريحة 7</vt:lpstr>
      <vt:lpstr>In elongation:</vt:lpstr>
      <vt:lpstr>Termination:</vt:lpstr>
      <vt:lpstr>الشريحة 10</vt:lpstr>
      <vt:lpstr>Translation and genetic code </vt:lpstr>
      <vt:lpstr>Translation:</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    Transcription  TRANSLATION &amp; GENITIC CODE </dc:title>
  <dc:creator>HASBUTTOSAN</dc:creator>
  <cp:lastModifiedBy>pc</cp:lastModifiedBy>
  <cp:revision>24</cp:revision>
  <dcterms:created xsi:type="dcterms:W3CDTF">2012-12-16T15:42:39Z</dcterms:created>
  <dcterms:modified xsi:type="dcterms:W3CDTF">2019-02-22T07:05:31Z</dcterms:modified>
</cp:coreProperties>
</file>